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693400" cy="7562850"/>
  <p:notesSz cx="10693400" cy="756285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720" y="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1115695"/>
            <a:ext cx="8679180" cy="30618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 algn="l" rtl="0">
              <a:lnSpc>
                <a:spcPct val="100000"/>
              </a:lnSpc>
              <a:spcBef>
                <a:spcPts val="100"/>
              </a:spcBef>
              <a:tabLst>
                <a:tab pos="2035175" algn="l"/>
                <a:tab pos="4220210" algn="l"/>
              </a:tabLst>
            </a:pPr>
            <a:r>
              <a:rPr sz="1800" b="1" dirty="0">
                <a:latin typeface="Times New Roman"/>
                <a:cs typeface="Times New Roman"/>
              </a:rPr>
              <a:t>	</a:t>
            </a:r>
            <a:r>
              <a:rPr lang="ar-IQ" sz="1800" b="1" dirty="0" smtClean="0">
                <a:latin typeface="Times New Roman"/>
                <a:cs typeface="Times New Roman"/>
              </a:rPr>
              <a:t>                             </a:t>
            </a:r>
            <a:r>
              <a:rPr sz="1800" b="1" spc="-10" dirty="0" smtClean="0">
                <a:latin typeface="Times New Roman"/>
                <a:cs typeface="Times New Roman"/>
              </a:rPr>
              <a:t>Polysaccharides</a:t>
            </a:r>
            <a:r>
              <a:rPr sz="1800" b="1" spc="-10" dirty="0">
                <a:latin typeface="Times New Roman"/>
                <a:cs typeface="Times New Roman"/>
              </a:rPr>
              <a:t>	</a:t>
            </a:r>
            <a:endParaRPr sz="2650" dirty="0">
              <a:latin typeface="Times New Roman"/>
              <a:cs typeface="Times New Roman"/>
            </a:endParaRPr>
          </a:p>
          <a:p>
            <a:pPr marL="12700" marR="5080" indent="271145" algn="l" rtl="0">
              <a:lnSpc>
                <a:spcPct val="143300"/>
              </a:lnSpc>
            </a:pPr>
            <a:r>
              <a:rPr sz="1800" b="1" spc="-5" dirty="0">
                <a:latin typeface="Times New Roman"/>
                <a:cs typeface="Times New Roman"/>
              </a:rPr>
              <a:t>Polysaccharides, </a:t>
            </a:r>
            <a:r>
              <a:rPr sz="1800" b="1" spc="5" dirty="0">
                <a:latin typeface="Times New Roman"/>
                <a:cs typeface="Times New Roman"/>
              </a:rPr>
              <a:t>or </a:t>
            </a:r>
            <a:r>
              <a:rPr sz="1800" b="1" spc="-5" dirty="0">
                <a:latin typeface="Times New Roman"/>
                <a:cs typeface="Times New Roman"/>
              </a:rPr>
              <a:t>glycans</a:t>
            </a:r>
            <a:r>
              <a:rPr sz="1800" spc="-5" dirty="0">
                <a:latin typeface="Times New Roman"/>
                <a:cs typeface="Times New Roman"/>
              </a:rPr>
              <a:t>, are high-molecular carbohydrates </a:t>
            </a:r>
            <a:r>
              <a:rPr sz="1800" dirty="0">
                <a:latin typeface="Times New Roman"/>
                <a:cs typeface="Times New Roman"/>
              </a:rPr>
              <a:t>containing </a:t>
            </a:r>
            <a:r>
              <a:rPr sz="1800" spc="-10" dirty="0">
                <a:latin typeface="Times New Roman"/>
                <a:cs typeface="Times New Roman"/>
              </a:rPr>
              <a:t>more </a:t>
            </a:r>
            <a:r>
              <a:rPr sz="1800" dirty="0">
                <a:latin typeface="Times New Roman"/>
                <a:cs typeface="Times New Roman"/>
              </a:rPr>
              <a:t>than ten  </a:t>
            </a:r>
            <a:r>
              <a:rPr sz="1800" spc="-5" dirty="0">
                <a:latin typeface="Times New Roman"/>
                <a:cs typeface="Times New Roman"/>
              </a:rPr>
              <a:t>monosaccharide </a:t>
            </a:r>
            <a:r>
              <a:rPr sz="1800" dirty="0">
                <a:latin typeface="Times New Roman"/>
                <a:cs typeface="Times New Roman"/>
              </a:rPr>
              <a:t>units </a:t>
            </a:r>
            <a:r>
              <a:rPr sz="1800" spc="-5" dirty="0">
                <a:latin typeface="Times New Roman"/>
                <a:cs typeface="Times New Roman"/>
              </a:rPr>
              <a:t>linked </a:t>
            </a:r>
            <a:r>
              <a:rPr sz="1800" spc="5" dirty="0">
                <a:latin typeface="Times New Roman"/>
                <a:cs typeface="Times New Roman"/>
              </a:rPr>
              <a:t>by </a:t>
            </a:r>
            <a:r>
              <a:rPr sz="1800" dirty="0">
                <a:latin typeface="Times New Roman"/>
                <a:cs typeface="Times New Roman"/>
              </a:rPr>
              <a:t>glycoside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bonds.</a:t>
            </a:r>
          </a:p>
          <a:p>
            <a:pPr marL="283845" marR="4079240" algn="l" rtl="0">
              <a:lnSpc>
                <a:spcPts val="3120"/>
              </a:lnSpc>
              <a:spcBef>
                <a:spcPts val="245"/>
              </a:spcBef>
            </a:pPr>
            <a:r>
              <a:rPr sz="1800" spc="-5" dirty="0">
                <a:latin typeface="Times New Roman"/>
                <a:cs typeface="Times New Roman"/>
              </a:rPr>
              <a:t>Polysaccharides </a:t>
            </a:r>
            <a:r>
              <a:rPr sz="1800" spc="-10" dirty="0">
                <a:latin typeface="Times New Roman"/>
                <a:cs typeface="Times New Roman"/>
              </a:rPr>
              <a:t>differ </a:t>
            </a:r>
            <a:r>
              <a:rPr sz="1800" dirty="0">
                <a:latin typeface="Times New Roman"/>
                <a:cs typeface="Times New Roman"/>
              </a:rPr>
              <a:t>from </a:t>
            </a:r>
            <a:r>
              <a:rPr sz="1800" spc="5" dirty="0">
                <a:latin typeface="Times New Roman"/>
                <a:cs typeface="Times New Roman"/>
              </a:rPr>
              <a:t>one </a:t>
            </a:r>
            <a:r>
              <a:rPr sz="1800" spc="-5" dirty="0">
                <a:latin typeface="Times New Roman"/>
                <a:cs typeface="Times New Roman"/>
              </a:rPr>
              <a:t>another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10" dirty="0">
                <a:latin typeface="Times New Roman"/>
                <a:cs typeface="Times New Roman"/>
              </a:rPr>
              <a:t>the:  </a:t>
            </a:r>
            <a:r>
              <a:rPr sz="1800" spc="5" dirty="0">
                <a:latin typeface="Times New Roman"/>
                <a:cs typeface="Times New Roman"/>
              </a:rPr>
              <a:t>1- </a:t>
            </a:r>
            <a:r>
              <a:rPr sz="1800" dirty="0">
                <a:latin typeface="Times New Roman"/>
                <a:cs typeface="Times New Roman"/>
              </a:rPr>
              <a:t>nature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monosaccharides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involved</a:t>
            </a:r>
            <a:endParaRPr sz="1800" dirty="0">
              <a:latin typeface="Times New Roman"/>
              <a:cs typeface="Times New Roman"/>
            </a:endParaRPr>
          </a:p>
          <a:p>
            <a:pPr marL="512445" indent="-229235" algn="l" rtl="0">
              <a:lnSpc>
                <a:spcPct val="100000"/>
              </a:lnSpc>
              <a:spcBef>
                <a:spcPts val="675"/>
              </a:spcBef>
              <a:buAutoNum type="arabicPlain" startAt="2"/>
              <a:tabLst>
                <a:tab pos="513080" algn="l"/>
              </a:tabLst>
            </a:pPr>
            <a:r>
              <a:rPr sz="1800" spc="-5" dirty="0">
                <a:latin typeface="Times New Roman"/>
                <a:cs typeface="Times New Roman"/>
              </a:rPr>
              <a:t>molecular </a:t>
            </a:r>
            <a:r>
              <a:rPr sz="1800" spc="-10" dirty="0">
                <a:latin typeface="Times New Roman"/>
                <a:cs typeface="Times New Roman"/>
              </a:rPr>
              <a:t>mass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5" dirty="0">
                <a:latin typeface="Times New Roman"/>
                <a:cs typeface="Times New Roman"/>
              </a:rPr>
              <a:t>length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their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chains</a:t>
            </a:r>
          </a:p>
          <a:p>
            <a:pPr marL="283845" marR="4648835" algn="l" rtl="0">
              <a:lnSpc>
                <a:spcPct val="143400"/>
              </a:lnSpc>
              <a:spcBef>
                <a:spcPts val="20"/>
              </a:spcBef>
              <a:buAutoNum type="arabicPlain" startAt="2"/>
              <a:tabLst>
                <a:tab pos="513080" algn="l"/>
              </a:tabLst>
            </a:pPr>
            <a:r>
              <a:rPr sz="1800" spc="-10" dirty="0">
                <a:latin typeface="Times New Roman"/>
                <a:cs typeface="Times New Roman"/>
              </a:rPr>
              <a:t>type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chain-linking </a:t>
            </a:r>
            <a:r>
              <a:rPr sz="1800" spc="-5" dirty="0">
                <a:latin typeface="Times New Roman"/>
                <a:cs typeface="Times New Roman"/>
              </a:rPr>
              <a:t>glycoside bonds.  </a:t>
            </a:r>
            <a:r>
              <a:rPr sz="1800" spc="5" dirty="0">
                <a:latin typeface="Times New Roman"/>
                <a:cs typeface="Times New Roman"/>
              </a:rPr>
              <a:t>4- </a:t>
            </a:r>
            <a:r>
              <a:rPr sz="1800" spc="-10" dirty="0">
                <a:latin typeface="Times New Roman"/>
                <a:cs typeface="Times New Roman"/>
              </a:rPr>
              <a:t>Degree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branching.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17347" y="4936363"/>
            <a:ext cx="1851660" cy="7602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 rtl="0">
              <a:lnSpc>
                <a:spcPct val="143300"/>
              </a:lnSpc>
              <a:spcBef>
                <a:spcPts val="100"/>
              </a:spcBef>
              <a:tabLst>
                <a:tab pos="1047115" algn="l"/>
                <a:tab pos="1678939" algn="l"/>
              </a:tabLst>
            </a:pPr>
            <a:r>
              <a:rPr sz="1800" spc="10" dirty="0">
                <a:latin typeface="Times New Roman"/>
                <a:cs typeface="Times New Roman"/>
              </a:rPr>
              <a:t>po</a:t>
            </a:r>
            <a:r>
              <a:rPr sz="1800" dirty="0">
                <a:latin typeface="Times New Roman"/>
                <a:cs typeface="Times New Roman"/>
              </a:rPr>
              <a:t>l</a:t>
            </a:r>
            <a:r>
              <a:rPr sz="1800" spc="-35" dirty="0">
                <a:latin typeface="Times New Roman"/>
                <a:cs typeface="Times New Roman"/>
              </a:rPr>
              <a:t>y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cc</a:t>
            </a:r>
            <a:r>
              <a:rPr sz="1800" spc="10" dirty="0">
                <a:latin typeface="Times New Roman"/>
                <a:cs typeface="Times New Roman"/>
              </a:rPr>
              <a:t>h</a:t>
            </a:r>
            <a:r>
              <a:rPr sz="1800" spc="-10" dirty="0">
                <a:latin typeface="Times New Roman"/>
                <a:cs typeface="Times New Roman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ri</a:t>
            </a:r>
            <a:r>
              <a:rPr sz="1800" spc="10" dirty="0">
                <a:latin typeface="Times New Roman"/>
                <a:cs typeface="Times New Roman"/>
              </a:rPr>
              <a:t>d</a:t>
            </a:r>
            <a:r>
              <a:rPr sz="1800" spc="-10" dirty="0">
                <a:latin typeface="Times New Roman"/>
                <a:cs typeface="Times New Roman"/>
              </a:rPr>
              <a:t>e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5" dirty="0">
                <a:latin typeface="Times New Roman"/>
                <a:cs typeface="Times New Roman"/>
              </a:rPr>
              <a:t>is  </a:t>
            </a:r>
            <a:r>
              <a:rPr sz="1800" spc="-35" dirty="0">
                <a:latin typeface="Times New Roman"/>
                <a:cs typeface="Times New Roman"/>
              </a:rPr>
              <a:t>m</a:t>
            </a:r>
            <a:r>
              <a:rPr sz="1800" spc="-10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n</a:t>
            </a:r>
            <a:r>
              <a:rPr sz="1800" spc="50" dirty="0">
                <a:latin typeface="Times New Roman"/>
                <a:cs typeface="Times New Roman"/>
              </a:rPr>
              <a:t>n</a:t>
            </a:r>
            <a:r>
              <a:rPr sz="1800" spc="10" dirty="0">
                <a:latin typeface="Times New Roman"/>
                <a:cs typeface="Times New Roman"/>
              </a:rPr>
              <a:t>o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,	</a:t>
            </a:r>
            <a:r>
              <a:rPr sz="1800" spc="-25" dirty="0">
                <a:latin typeface="Times New Roman"/>
                <a:cs typeface="Times New Roman"/>
              </a:rPr>
              <a:t>f</a:t>
            </a:r>
            <a:r>
              <a:rPr sz="1800" dirty="0">
                <a:latin typeface="Times New Roman"/>
                <a:cs typeface="Times New Roman"/>
              </a:rPr>
              <a:t>r</a:t>
            </a:r>
            <a:r>
              <a:rPr sz="1800" spc="10" dirty="0">
                <a:latin typeface="Times New Roman"/>
                <a:cs typeface="Times New Roman"/>
              </a:rPr>
              <a:t>u</a:t>
            </a:r>
            <a:r>
              <a:rPr sz="1800" spc="-10" dirty="0">
                <a:latin typeface="Times New Roman"/>
                <a:cs typeface="Times New Roman"/>
              </a:rPr>
              <a:t>c</a:t>
            </a:r>
            <a:r>
              <a:rPr sz="1800" dirty="0">
                <a:latin typeface="Times New Roman"/>
                <a:cs typeface="Times New Roman"/>
              </a:rPr>
              <a:t>t</a:t>
            </a:r>
            <a:r>
              <a:rPr sz="1800" spc="10" dirty="0">
                <a:latin typeface="Times New Roman"/>
                <a:cs typeface="Times New Roman"/>
              </a:rPr>
              <a:t>o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5231" y="4936363"/>
            <a:ext cx="2004695" cy="7602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7175" algn="l" rtl="0">
              <a:lnSpc>
                <a:spcPct val="143300"/>
              </a:lnSpc>
              <a:spcBef>
                <a:spcPts val="100"/>
              </a:spcBef>
              <a:tabLst>
                <a:tab pos="505459" algn="l"/>
                <a:tab pos="1473835" algn="l"/>
              </a:tabLst>
            </a:pPr>
            <a:r>
              <a:rPr sz="1800" spc="-10" dirty="0">
                <a:latin typeface="Times New Roman"/>
                <a:cs typeface="Times New Roman"/>
              </a:rPr>
              <a:t>D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5" dirty="0">
                <a:latin typeface="Times New Roman"/>
                <a:cs typeface="Times New Roman"/>
              </a:rPr>
              <a:t>g</a:t>
            </a:r>
            <a:r>
              <a:rPr sz="1800" dirty="0">
                <a:latin typeface="Times New Roman"/>
                <a:cs typeface="Times New Roman"/>
              </a:rPr>
              <a:t>l</a:t>
            </a:r>
            <a:r>
              <a:rPr sz="1800" spc="10" dirty="0">
                <a:latin typeface="Times New Roman"/>
                <a:cs typeface="Times New Roman"/>
              </a:rPr>
              <a:t>u</a:t>
            </a:r>
            <a:r>
              <a:rPr sz="1800" spc="-35" dirty="0">
                <a:latin typeface="Times New Roman"/>
                <a:cs typeface="Times New Roman"/>
              </a:rPr>
              <a:t>c</a:t>
            </a:r>
            <a:r>
              <a:rPr sz="1800" spc="10" dirty="0">
                <a:latin typeface="Times New Roman"/>
                <a:cs typeface="Times New Roman"/>
              </a:rPr>
              <a:t>o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.	</a:t>
            </a:r>
            <a:r>
              <a:rPr sz="1800" spc="-5" dirty="0">
                <a:latin typeface="Times New Roman"/>
                <a:cs typeface="Times New Roman"/>
              </a:rPr>
              <a:t>O</a:t>
            </a:r>
            <a:r>
              <a:rPr sz="1800" spc="-30" dirty="0">
                <a:latin typeface="Times New Roman"/>
                <a:cs typeface="Times New Roman"/>
              </a:rPr>
              <a:t>t</a:t>
            </a:r>
            <a:r>
              <a:rPr sz="1800" spc="10" dirty="0">
                <a:latin typeface="Times New Roman"/>
                <a:cs typeface="Times New Roman"/>
              </a:rPr>
              <a:t>h</a:t>
            </a:r>
            <a:r>
              <a:rPr sz="1800" spc="-10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r  </a:t>
            </a:r>
            <a:r>
              <a:rPr sz="1800" spc="-10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d	</a:t>
            </a:r>
            <a:r>
              <a:rPr sz="1800" spc="-35" dirty="0">
                <a:latin typeface="Times New Roman"/>
                <a:cs typeface="Times New Roman"/>
              </a:rPr>
              <a:t>m</a:t>
            </a:r>
            <a:r>
              <a:rPr sz="1800" spc="10" dirty="0">
                <a:latin typeface="Times New Roman"/>
                <a:cs typeface="Times New Roman"/>
              </a:rPr>
              <a:t>ono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spc="-2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cc</a:t>
            </a:r>
            <a:r>
              <a:rPr sz="1800" spc="10" dirty="0">
                <a:latin typeface="Times New Roman"/>
                <a:cs typeface="Times New Roman"/>
              </a:rPr>
              <a:t>h</a:t>
            </a:r>
            <a:r>
              <a:rPr sz="1800" spc="-10" dirty="0">
                <a:latin typeface="Times New Roman"/>
                <a:cs typeface="Times New Roman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ri</a:t>
            </a:r>
            <a:r>
              <a:rPr sz="1800" spc="10" dirty="0">
                <a:latin typeface="Times New Roman"/>
                <a:cs typeface="Times New Roman"/>
              </a:rPr>
              <a:t>d</a:t>
            </a:r>
            <a:r>
              <a:rPr sz="1800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98194" y="4936363"/>
            <a:ext cx="4279900" cy="11557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 rtl="0">
              <a:lnSpc>
                <a:spcPct val="143400"/>
              </a:lnSpc>
              <a:spcBef>
                <a:spcPts val="95"/>
              </a:spcBef>
            </a:pP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most common </a:t>
            </a:r>
            <a:r>
              <a:rPr sz="1800" spc="-5" dirty="0">
                <a:latin typeface="Times New Roman"/>
                <a:cs typeface="Times New Roman"/>
              </a:rPr>
              <a:t>monomeric unit </a:t>
            </a:r>
            <a:r>
              <a:rPr sz="1800" dirty="0">
                <a:latin typeface="Times New Roman"/>
                <a:cs typeface="Times New Roman"/>
              </a:rPr>
              <a:t>in  </a:t>
            </a:r>
            <a:r>
              <a:rPr sz="1800" spc="-5" dirty="0">
                <a:latin typeface="Times New Roman"/>
                <a:cs typeface="Times New Roman"/>
              </a:rPr>
              <a:t>monosaccharides </a:t>
            </a:r>
            <a:r>
              <a:rPr sz="1800" dirty="0">
                <a:latin typeface="Times New Roman"/>
                <a:cs typeface="Times New Roman"/>
              </a:rPr>
              <a:t>that occur </a:t>
            </a:r>
            <a:r>
              <a:rPr sz="1800" spc="-5" dirty="0">
                <a:latin typeface="Times New Roman"/>
                <a:cs typeface="Times New Roman"/>
              </a:rPr>
              <a:t>are galactose,  derivatives.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990727"/>
            <a:ext cx="8680450" cy="19951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271145" algn="just">
              <a:lnSpc>
                <a:spcPct val="143700"/>
              </a:lnSpc>
              <a:spcBef>
                <a:spcPts val="90"/>
              </a:spcBef>
            </a:pPr>
            <a:r>
              <a:rPr sz="1800" b="1" spc="-5" dirty="0">
                <a:latin typeface="Times New Roman"/>
                <a:cs typeface="Times New Roman"/>
              </a:rPr>
              <a:t>Heparin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distinct </a:t>
            </a:r>
            <a:r>
              <a:rPr sz="1800" spc="-5" dirty="0">
                <a:latin typeface="Times New Roman"/>
                <a:cs typeface="Times New Roman"/>
              </a:rPr>
              <a:t>from </a:t>
            </a:r>
            <a:r>
              <a:rPr sz="1800" dirty="0">
                <a:latin typeface="Times New Roman"/>
                <a:cs typeface="Times New Roman"/>
              </a:rPr>
              <a:t>other </a:t>
            </a:r>
            <a:r>
              <a:rPr sz="1800" spc="-5" dirty="0">
                <a:latin typeface="Times New Roman"/>
                <a:cs typeface="Times New Roman"/>
              </a:rPr>
              <a:t>acidic heteropolysaccharides, </a:t>
            </a:r>
            <a:r>
              <a:rPr sz="1800" dirty="0">
                <a:latin typeface="Times New Roman"/>
                <a:cs typeface="Times New Roman"/>
              </a:rPr>
              <a:t>they are </a:t>
            </a:r>
            <a:r>
              <a:rPr sz="1800" spc="5" dirty="0">
                <a:latin typeface="Times New Roman"/>
                <a:cs typeface="Times New Roman"/>
              </a:rPr>
              <a:t>not </a:t>
            </a:r>
            <a:r>
              <a:rPr sz="1800" spc="-5" dirty="0">
                <a:latin typeface="Times New Roman"/>
                <a:cs typeface="Times New Roman"/>
              </a:rPr>
              <a:t>structural  components for the extracellular material. </a:t>
            </a:r>
            <a:r>
              <a:rPr sz="1800" dirty="0">
                <a:latin typeface="Times New Roman"/>
                <a:cs typeface="Times New Roman"/>
              </a:rPr>
              <a:t>In blood </a:t>
            </a:r>
            <a:r>
              <a:rPr sz="1800" spc="-5" dirty="0">
                <a:latin typeface="Times New Roman"/>
                <a:cs typeface="Times New Roman"/>
              </a:rPr>
              <a:t>heparin is noncovalently </a:t>
            </a:r>
            <a:r>
              <a:rPr sz="1800" dirty="0">
                <a:latin typeface="Times New Roman"/>
                <a:cs typeface="Times New Roman"/>
              </a:rPr>
              <a:t>bound to </a:t>
            </a:r>
            <a:r>
              <a:rPr sz="1800" spc="-5" dirty="0">
                <a:latin typeface="Times New Roman"/>
                <a:cs typeface="Times New Roman"/>
              </a:rPr>
              <a:t>specific  </a:t>
            </a:r>
            <a:r>
              <a:rPr sz="1800" dirty="0">
                <a:latin typeface="Times New Roman"/>
                <a:cs typeface="Times New Roman"/>
              </a:rPr>
              <a:t>proteins. </a:t>
            </a:r>
            <a:r>
              <a:rPr sz="1800" spc="-5" dirty="0">
                <a:latin typeface="Times New Roman"/>
                <a:cs typeface="Times New Roman"/>
              </a:rPr>
              <a:t>The complex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heparin </a:t>
            </a:r>
            <a:r>
              <a:rPr sz="1800" spc="-10" dirty="0">
                <a:latin typeface="Times New Roman"/>
                <a:cs typeface="Times New Roman"/>
              </a:rPr>
              <a:t>with </a:t>
            </a:r>
            <a:r>
              <a:rPr sz="1800" spc="-5" dirty="0">
                <a:latin typeface="Times New Roman"/>
                <a:cs typeface="Times New Roman"/>
              </a:rPr>
              <a:t>glycoprotein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plasma </a:t>
            </a:r>
            <a:r>
              <a:rPr sz="1800" dirty="0">
                <a:latin typeface="Times New Roman"/>
                <a:cs typeface="Times New Roman"/>
              </a:rPr>
              <a:t>exhibits </a:t>
            </a:r>
            <a:r>
              <a:rPr sz="1800" spc="-5" dirty="0">
                <a:latin typeface="Times New Roman"/>
                <a:cs typeface="Times New Roman"/>
              </a:rPr>
              <a:t>an anticoagulatory  activity, while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complex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heparin </a:t>
            </a:r>
            <a:r>
              <a:rPr sz="1800" spc="-10" dirty="0">
                <a:latin typeface="Times New Roman"/>
                <a:cs typeface="Times New Roman"/>
              </a:rPr>
              <a:t>with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enzyme </a:t>
            </a:r>
            <a:r>
              <a:rPr sz="1800" spc="-5" dirty="0">
                <a:latin typeface="Times New Roman"/>
                <a:cs typeface="Times New Roman"/>
              </a:rPr>
              <a:t>lipoprotein </a:t>
            </a:r>
            <a:r>
              <a:rPr sz="1800" dirty="0">
                <a:latin typeface="Times New Roman"/>
                <a:cs typeface="Times New Roman"/>
              </a:rPr>
              <a:t>lipase </a:t>
            </a:r>
            <a:r>
              <a:rPr sz="1800" spc="-5" dirty="0">
                <a:latin typeface="Times New Roman"/>
                <a:cs typeface="Times New Roman"/>
              </a:rPr>
              <a:t>is capable </a:t>
            </a:r>
            <a:r>
              <a:rPr sz="1800" spc="15" dirty="0">
                <a:latin typeface="Times New Roman"/>
                <a:cs typeface="Times New Roman"/>
              </a:rPr>
              <a:t>of  </a:t>
            </a:r>
            <a:r>
              <a:rPr sz="1800" spc="-5" dirty="0">
                <a:latin typeface="Times New Roman"/>
                <a:cs typeface="Times New Roman"/>
              </a:rPr>
              <a:t>cleaving </a:t>
            </a:r>
            <a:r>
              <a:rPr sz="1800" dirty="0">
                <a:latin typeface="Times New Roman"/>
                <a:cs typeface="Times New Roman"/>
              </a:rPr>
              <a:t>lipids </a:t>
            </a:r>
            <a:r>
              <a:rPr sz="1800" spc="-5" dirty="0">
                <a:latin typeface="Times New Roman"/>
                <a:cs typeface="Times New Roman"/>
              </a:rPr>
              <a:t>found </a:t>
            </a:r>
            <a:r>
              <a:rPr sz="1800" spc="-1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the blood </a:t>
            </a:r>
            <a:r>
              <a:rPr sz="1800" spc="-10" dirty="0">
                <a:latin typeface="Times New Roman"/>
                <a:cs typeface="Times New Roman"/>
              </a:rPr>
              <a:t>as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chylomicrons.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4871" y="4972939"/>
            <a:ext cx="8350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Heparin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30415" y="3247836"/>
            <a:ext cx="2876813" cy="14605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1628" y="1009015"/>
            <a:ext cx="8761730" cy="514223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800" b="1" spc="-5" dirty="0">
                <a:latin typeface="Times New Roman"/>
                <a:cs typeface="Times New Roman"/>
              </a:rPr>
              <a:t>Biological </a:t>
            </a:r>
            <a:r>
              <a:rPr sz="1800" b="1" spc="-10" dirty="0">
                <a:latin typeface="Times New Roman"/>
                <a:cs typeface="Times New Roman"/>
              </a:rPr>
              <a:t>functions of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polysaccharides:</a:t>
            </a:r>
            <a:endParaRPr sz="1800">
              <a:latin typeface="Times New Roman"/>
              <a:cs typeface="Times New Roman"/>
            </a:endParaRPr>
          </a:p>
          <a:p>
            <a:pPr marL="368935">
              <a:lnSpc>
                <a:spcPct val="100000"/>
              </a:lnSpc>
              <a:spcBef>
                <a:spcPts val="865"/>
              </a:spcBef>
            </a:pPr>
            <a:r>
              <a:rPr sz="1800" spc="-5" dirty="0">
                <a:latin typeface="Times New Roman"/>
                <a:cs typeface="Times New Roman"/>
              </a:rPr>
              <a:t>The essential </a:t>
            </a:r>
            <a:r>
              <a:rPr sz="1800" dirty="0">
                <a:latin typeface="Times New Roman"/>
                <a:cs typeface="Times New Roman"/>
              </a:rPr>
              <a:t>functions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polysaccharides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are: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65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spc="-5" dirty="0">
                <a:latin typeface="Times New Roman"/>
                <a:cs typeface="Times New Roman"/>
              </a:rPr>
              <a:t>energetic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35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dirty="0">
                <a:latin typeface="Times New Roman"/>
                <a:cs typeface="Times New Roman"/>
              </a:rPr>
              <a:t>supportive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40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spc="-5" dirty="0">
                <a:latin typeface="Times New Roman"/>
                <a:cs typeface="Times New Roman"/>
              </a:rPr>
              <a:t>protective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60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spc="-5" dirty="0">
                <a:latin typeface="Times New Roman"/>
                <a:cs typeface="Times New Roman"/>
              </a:rPr>
              <a:t>colligative</a:t>
            </a:r>
            <a:r>
              <a:rPr sz="1800" dirty="0">
                <a:latin typeface="Times New Roman"/>
                <a:cs typeface="Times New Roman"/>
              </a:rPr>
              <a:t> (structural)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35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spc="-5" dirty="0">
                <a:latin typeface="Times New Roman"/>
                <a:cs typeface="Times New Roman"/>
              </a:rPr>
              <a:t>hydroosmotic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ion-regulating</a:t>
            </a:r>
            <a:endParaRPr sz="1800">
              <a:latin typeface="Times New Roman"/>
              <a:cs typeface="Times New Roman"/>
            </a:endParaRPr>
          </a:p>
          <a:p>
            <a:pPr marL="530225" indent="-161925">
              <a:lnSpc>
                <a:spcPct val="100000"/>
              </a:lnSpc>
              <a:spcBef>
                <a:spcPts val="960"/>
              </a:spcBef>
              <a:buSzPct val="61111"/>
              <a:buFont typeface="Symbol"/>
              <a:buChar char=""/>
              <a:tabLst>
                <a:tab pos="530860" algn="l"/>
              </a:tabLst>
            </a:pPr>
            <a:r>
              <a:rPr sz="1800" spc="-5" dirty="0">
                <a:latin typeface="Times New Roman"/>
                <a:cs typeface="Times New Roman"/>
              </a:rPr>
              <a:t>cofactor.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Digestive mechanism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carbohydrates:</a:t>
            </a:r>
            <a:endParaRPr sz="1800">
              <a:latin typeface="Times New Roman"/>
              <a:cs typeface="Times New Roman"/>
            </a:endParaRPr>
          </a:p>
          <a:p>
            <a:pPr marL="97790" indent="271145">
              <a:lnSpc>
                <a:spcPct val="100000"/>
              </a:lnSpc>
              <a:spcBef>
                <a:spcPts val="865"/>
              </a:spcBef>
            </a:pP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digestion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carbohydrates starts </a:t>
            </a:r>
            <a:r>
              <a:rPr sz="1800" dirty="0">
                <a:latin typeface="Times New Roman"/>
                <a:cs typeface="Times New Roman"/>
              </a:rPr>
              <a:t>in the oral </a:t>
            </a:r>
            <a:r>
              <a:rPr sz="1800" spc="-10" dirty="0">
                <a:latin typeface="Times New Roman"/>
                <a:cs typeface="Times New Roman"/>
              </a:rPr>
              <a:t>cavity, </a:t>
            </a:r>
            <a:r>
              <a:rPr sz="1800" spc="-5" dirty="0">
                <a:latin typeface="Times New Roman"/>
                <a:cs typeface="Times New Roman"/>
              </a:rPr>
              <a:t>mainly through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agency</a:t>
            </a:r>
            <a:r>
              <a:rPr sz="1800" spc="-175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97790" marR="5080">
              <a:lnSpc>
                <a:spcPct val="143400"/>
              </a:lnSpc>
              <a:spcBef>
                <a:spcPts val="25"/>
              </a:spcBef>
            </a:pPr>
            <a:r>
              <a:rPr sz="1800" spc="-5" dirty="0">
                <a:latin typeface="Times New Roman"/>
                <a:cs typeface="Times New Roman"/>
              </a:rPr>
              <a:t>salivary </a:t>
            </a:r>
            <a:r>
              <a:rPr sz="1800" dirty="0">
                <a:latin typeface="Times New Roman"/>
                <a:cs typeface="Times New Roman"/>
              </a:rPr>
              <a:t>α- </a:t>
            </a:r>
            <a:r>
              <a:rPr sz="1800" spc="-5" dirty="0">
                <a:latin typeface="Times New Roman"/>
                <a:cs typeface="Times New Roman"/>
              </a:rPr>
              <a:t>amylase. Certain scientists believe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another </a:t>
            </a:r>
            <a:r>
              <a:rPr sz="1800" spc="-10" dirty="0">
                <a:latin typeface="Times New Roman"/>
                <a:cs typeface="Times New Roman"/>
              </a:rPr>
              <a:t>enzyme, maltase, </a:t>
            </a:r>
            <a:r>
              <a:rPr sz="1800" spc="-5" dirty="0">
                <a:latin typeface="Times New Roman"/>
                <a:cs typeface="Times New Roman"/>
              </a:rPr>
              <a:t>is also present </a:t>
            </a:r>
            <a:r>
              <a:rPr sz="1800" spc="-10" dirty="0">
                <a:latin typeface="Times New Roman"/>
                <a:cs typeface="Times New Roman"/>
              </a:rPr>
              <a:t>in 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saliva.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990727"/>
            <a:ext cx="8685530" cy="19951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28930" algn="just">
              <a:lnSpc>
                <a:spcPct val="143700"/>
              </a:lnSpc>
              <a:spcBef>
                <a:spcPts val="90"/>
              </a:spcBef>
            </a:pPr>
            <a:r>
              <a:rPr sz="1800" spc="-5" dirty="0">
                <a:latin typeface="Times New Roman"/>
                <a:cs typeface="Times New Roman"/>
              </a:rPr>
              <a:t>α-Amylase is </a:t>
            </a:r>
            <a:r>
              <a:rPr sz="1800" dirty="0">
                <a:latin typeface="Times New Roman"/>
                <a:cs typeface="Times New Roman"/>
              </a:rPr>
              <a:t>composed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 single polypeptide </a:t>
            </a:r>
            <a:r>
              <a:rPr sz="1800" spc="-5" dirty="0">
                <a:latin typeface="Times New Roman"/>
                <a:cs typeface="Times New Roman"/>
              </a:rPr>
              <a:t>chain;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acts </a:t>
            </a:r>
            <a:r>
              <a:rPr sz="1800" spc="5" dirty="0">
                <a:latin typeface="Times New Roman"/>
                <a:cs typeface="Times New Roman"/>
              </a:rPr>
              <a:t>on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glycoside </a:t>
            </a:r>
            <a:r>
              <a:rPr sz="1800" dirty="0">
                <a:latin typeface="Times New Roman"/>
                <a:cs typeface="Times New Roman"/>
              </a:rPr>
              <a:t>bonds and  </a:t>
            </a:r>
            <a:r>
              <a:rPr sz="1800" spc="-5" dirty="0">
                <a:latin typeface="Times New Roman"/>
                <a:cs typeface="Times New Roman"/>
              </a:rPr>
              <a:t>hydrolyzing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glycoside </a:t>
            </a:r>
            <a:r>
              <a:rPr sz="1800" dirty="0">
                <a:latin typeface="Times New Roman"/>
                <a:cs typeface="Times New Roman"/>
              </a:rPr>
              <a:t>bonds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these polysaccharides. </a:t>
            </a:r>
            <a:r>
              <a:rPr sz="1800" dirty="0">
                <a:latin typeface="Times New Roman"/>
                <a:cs typeface="Times New Roman"/>
              </a:rPr>
              <a:t>By the </a:t>
            </a:r>
            <a:r>
              <a:rPr sz="1800" spc="-5" dirty="0">
                <a:latin typeface="Times New Roman"/>
                <a:cs typeface="Times New Roman"/>
              </a:rPr>
              <a:t>action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α-amylase, </a:t>
            </a:r>
            <a:r>
              <a:rPr sz="1800" spc="10" dirty="0">
                <a:latin typeface="Times New Roman"/>
                <a:cs typeface="Times New Roman"/>
              </a:rPr>
              <a:t>the  </a:t>
            </a:r>
            <a:r>
              <a:rPr sz="1800" spc="-5" dirty="0">
                <a:latin typeface="Times New Roman"/>
                <a:cs typeface="Times New Roman"/>
              </a:rPr>
              <a:t>polysaccharides are </a:t>
            </a:r>
            <a:r>
              <a:rPr sz="1800" dirty="0">
                <a:latin typeface="Times New Roman"/>
                <a:cs typeface="Times New Roman"/>
              </a:rPr>
              <a:t>split </a:t>
            </a:r>
            <a:r>
              <a:rPr sz="1800" spc="-5" dirty="0">
                <a:latin typeface="Times New Roman"/>
                <a:cs typeface="Times New Roman"/>
              </a:rPr>
              <a:t>into </a:t>
            </a:r>
            <a:r>
              <a:rPr sz="1800" dirty="0">
                <a:latin typeface="Times New Roman"/>
                <a:cs typeface="Times New Roman"/>
              </a:rPr>
              <a:t>a limit- dextrin, </a:t>
            </a:r>
            <a:r>
              <a:rPr sz="1800" spc="-10" dirty="0">
                <a:latin typeface="Times New Roman"/>
                <a:cs typeface="Times New Roman"/>
              </a:rPr>
              <a:t>maltose, </a:t>
            </a:r>
            <a:r>
              <a:rPr sz="1800" dirty="0">
                <a:latin typeface="Times New Roman"/>
                <a:cs typeface="Times New Roman"/>
              </a:rPr>
              <a:t>and a </a:t>
            </a:r>
            <a:r>
              <a:rPr sz="1800" spc="-10" dirty="0">
                <a:latin typeface="Times New Roman"/>
                <a:cs typeface="Times New Roman"/>
              </a:rPr>
              <a:t>small </a:t>
            </a:r>
            <a:r>
              <a:rPr sz="1800" dirty="0">
                <a:latin typeface="Times New Roman"/>
                <a:cs typeface="Times New Roman"/>
              </a:rPr>
              <a:t>amount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glucose.  </a:t>
            </a:r>
            <a:r>
              <a:rPr sz="1800" dirty="0">
                <a:latin typeface="Times New Roman"/>
                <a:cs typeface="Times New Roman"/>
              </a:rPr>
              <a:t>Maltose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formed 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end </a:t>
            </a:r>
            <a:r>
              <a:rPr sz="1800" spc="-5" dirty="0">
                <a:latin typeface="Times New Roman"/>
                <a:cs typeface="Times New Roman"/>
              </a:rPr>
              <a:t>product. Disaccharides </a:t>
            </a:r>
            <a:r>
              <a:rPr sz="1800" spc="-10" dirty="0">
                <a:latin typeface="Times New Roman"/>
                <a:cs typeface="Times New Roman"/>
              </a:rPr>
              <a:t>undergo </a:t>
            </a:r>
            <a:r>
              <a:rPr sz="1800" spc="-5" dirty="0">
                <a:latin typeface="Times New Roman"/>
                <a:cs typeface="Times New Roman"/>
              </a:rPr>
              <a:t>hydrolysis </a:t>
            </a:r>
            <a:r>
              <a:rPr sz="1800" dirty="0">
                <a:latin typeface="Times New Roman"/>
                <a:cs typeface="Times New Roman"/>
              </a:rPr>
              <a:t>and the  </a:t>
            </a:r>
            <a:r>
              <a:rPr sz="1800" spc="-5" dirty="0">
                <a:latin typeface="Times New Roman"/>
                <a:cs typeface="Times New Roman"/>
              </a:rPr>
              <a:t>monosaccharides formed are </a:t>
            </a:r>
            <a:r>
              <a:rPr sz="1800" dirty="0">
                <a:latin typeface="Times New Roman"/>
                <a:cs typeface="Times New Roman"/>
              </a:rPr>
              <a:t>immediatelly absorbed. </a:t>
            </a:r>
            <a:r>
              <a:rPr sz="1800" spc="-5" dirty="0">
                <a:latin typeface="Times New Roman"/>
                <a:cs typeface="Times New Roman"/>
              </a:rPr>
              <a:t>α-Oligosaccharidases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-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maltase,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972" y="3082290"/>
            <a:ext cx="1493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sucrase,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lactase: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5480" y="3481832"/>
            <a:ext cx="904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2</a:t>
            </a:r>
            <a:r>
              <a:rPr sz="1800" b="1" spc="-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glucose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1458" y="2957068"/>
            <a:ext cx="2000885" cy="1214755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38885">
              <a:lnSpc>
                <a:spcPct val="100000"/>
              </a:lnSpc>
              <a:spcBef>
                <a:spcPts val="1085"/>
              </a:spcBef>
            </a:pPr>
            <a:r>
              <a:rPr sz="1800" spc="-5" dirty="0">
                <a:latin typeface="Times New Roman"/>
                <a:cs typeface="Times New Roman"/>
              </a:rPr>
              <a:t>Maltase</a:t>
            </a:r>
            <a:endParaRPr sz="18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985"/>
              </a:spcBef>
            </a:pPr>
            <a:r>
              <a:rPr sz="1800" b="1" dirty="0">
                <a:latin typeface="Times New Roman"/>
                <a:cs typeface="Times New Roman"/>
              </a:rPr>
              <a:t>Maltose +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</a:t>
            </a:r>
            <a:r>
              <a:rPr sz="1725" b="1" baseline="-7246" dirty="0">
                <a:latin typeface="Times New Roman"/>
                <a:cs typeface="Times New Roman"/>
              </a:rPr>
              <a:t>2</a:t>
            </a:r>
            <a:r>
              <a:rPr sz="1800" b="1" dirty="0">
                <a:latin typeface="Times New Roman"/>
                <a:cs typeface="Times New Roman"/>
              </a:rPr>
              <a:t>O</a:t>
            </a:r>
            <a:endParaRPr sz="1800">
              <a:latin typeface="Times New Roman"/>
              <a:cs typeface="Times New Roman"/>
            </a:endParaRPr>
          </a:p>
          <a:p>
            <a:pPr marL="1147445">
              <a:lnSpc>
                <a:spcPct val="100000"/>
              </a:lnSpc>
              <a:spcBef>
                <a:spcPts val="910"/>
              </a:spcBef>
            </a:pPr>
            <a:r>
              <a:rPr sz="1800" spc="-5" dirty="0">
                <a:latin typeface="Times New Roman"/>
                <a:cs typeface="Times New Roman"/>
              </a:rPr>
              <a:t>Sucrase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1309" y="4277614"/>
            <a:ext cx="1510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Sucrose </a:t>
            </a:r>
            <a:r>
              <a:rPr sz="1800" b="1" dirty="0">
                <a:latin typeface="Times New Roman"/>
                <a:cs typeface="Times New Roman"/>
              </a:rPr>
              <a:t>+</a:t>
            </a:r>
            <a:r>
              <a:rPr sz="1800" b="1" spc="-7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</a:t>
            </a:r>
            <a:r>
              <a:rPr sz="1725" b="1" baseline="-7246" dirty="0">
                <a:latin typeface="Times New Roman"/>
                <a:cs typeface="Times New Roman"/>
              </a:rPr>
              <a:t>2</a:t>
            </a:r>
            <a:r>
              <a:rPr sz="1800" b="1" dirty="0">
                <a:latin typeface="Times New Roman"/>
                <a:cs typeface="Times New Roman"/>
              </a:rPr>
              <a:t>O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9440" y="4277614"/>
            <a:ext cx="1765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glucose </a:t>
            </a:r>
            <a:r>
              <a:rPr sz="1800" b="1" dirty="0">
                <a:latin typeface="Times New Roman"/>
                <a:cs typeface="Times New Roman"/>
              </a:rPr>
              <a:t>+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fructose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8872" y="4533265"/>
            <a:ext cx="8743950" cy="1617980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3855720">
              <a:lnSpc>
                <a:spcPct val="100000"/>
              </a:lnSpc>
              <a:spcBef>
                <a:spcPts val="1135"/>
              </a:spcBef>
            </a:pPr>
            <a:r>
              <a:rPr sz="1800" spc="-5" dirty="0">
                <a:latin typeface="Times New Roman"/>
                <a:cs typeface="Times New Roman"/>
              </a:rPr>
              <a:t>Lactase</a:t>
            </a:r>
            <a:endParaRPr sz="1800">
              <a:latin typeface="Times New Roman"/>
              <a:cs typeface="Times New Roman"/>
            </a:endParaRPr>
          </a:p>
          <a:p>
            <a:pPr marL="2285365">
              <a:lnSpc>
                <a:spcPct val="100000"/>
              </a:lnSpc>
              <a:spcBef>
                <a:spcPts val="1035"/>
              </a:spcBef>
              <a:tabLst>
                <a:tab pos="4619625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Lactose </a:t>
            </a:r>
            <a:r>
              <a:rPr sz="1800" b="1" dirty="0">
                <a:latin typeface="Times New Roman"/>
                <a:cs typeface="Times New Roman"/>
              </a:rPr>
              <a:t>+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</a:t>
            </a:r>
            <a:r>
              <a:rPr sz="1725" b="1" baseline="-7246" dirty="0">
                <a:latin typeface="Times New Roman"/>
                <a:cs typeface="Times New Roman"/>
              </a:rPr>
              <a:t>2</a:t>
            </a:r>
            <a:r>
              <a:rPr sz="1800" b="1" dirty="0">
                <a:latin typeface="Times New Roman"/>
                <a:cs typeface="Times New Roman"/>
              </a:rPr>
              <a:t>O	</a:t>
            </a:r>
            <a:r>
              <a:rPr sz="1800" b="1" spc="-5" dirty="0">
                <a:latin typeface="Times New Roman"/>
                <a:cs typeface="Times New Roman"/>
              </a:rPr>
              <a:t>glucose </a:t>
            </a:r>
            <a:r>
              <a:rPr sz="1800" b="1" dirty="0">
                <a:latin typeface="Times New Roman"/>
                <a:cs typeface="Times New Roman"/>
              </a:rPr>
              <a:t>+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galactose</a:t>
            </a:r>
            <a:endParaRPr sz="1800">
              <a:latin typeface="Times New Roman"/>
              <a:cs typeface="Times New Roman"/>
            </a:endParaRPr>
          </a:p>
          <a:p>
            <a:pPr marL="50800" marR="43180" indent="271145">
              <a:lnSpc>
                <a:spcPts val="3100"/>
              </a:lnSpc>
              <a:spcBef>
                <a:spcPts val="204"/>
              </a:spcBef>
            </a:pPr>
            <a:r>
              <a:rPr sz="1800" spc="-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end </a:t>
            </a:r>
            <a:r>
              <a:rPr sz="1800" spc="-5" dirty="0">
                <a:latin typeface="Times New Roman"/>
                <a:cs typeface="Times New Roman"/>
              </a:rPr>
              <a:t>products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carbohydrate </a:t>
            </a:r>
            <a:r>
              <a:rPr sz="1800" dirty="0">
                <a:latin typeface="Times New Roman"/>
                <a:cs typeface="Times New Roman"/>
              </a:rPr>
              <a:t>digestion </a:t>
            </a:r>
            <a:r>
              <a:rPr sz="1800" spc="-5" dirty="0">
                <a:latin typeface="Times New Roman"/>
                <a:cs typeface="Times New Roman"/>
              </a:rPr>
              <a:t>are monosaccharides, </a:t>
            </a:r>
            <a:r>
              <a:rPr sz="1800" dirty="0">
                <a:latin typeface="Times New Roman"/>
                <a:cs typeface="Times New Roman"/>
              </a:rPr>
              <a:t>mostly </a:t>
            </a:r>
            <a:r>
              <a:rPr sz="1800" spc="-5" dirty="0">
                <a:latin typeface="Times New Roman"/>
                <a:cs typeface="Times New Roman"/>
              </a:rPr>
              <a:t>glucose, fructose, 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galactose.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444363" y="3578225"/>
            <a:ext cx="454025" cy="76200"/>
          </a:xfrm>
          <a:custGeom>
            <a:avLst/>
            <a:gdLst/>
            <a:ahLst/>
            <a:cxnLst/>
            <a:rect l="l" t="t" r="r" b="b"/>
            <a:pathLst>
              <a:path w="454025" h="76200">
                <a:moveTo>
                  <a:pt x="442389" y="31495"/>
                </a:moveTo>
                <a:lnTo>
                  <a:pt x="389889" y="31495"/>
                </a:lnTo>
                <a:lnTo>
                  <a:pt x="390144" y="44195"/>
                </a:lnTo>
                <a:lnTo>
                  <a:pt x="377422" y="44411"/>
                </a:lnTo>
                <a:lnTo>
                  <a:pt x="377951" y="76200"/>
                </a:lnTo>
                <a:lnTo>
                  <a:pt x="453516" y="36829"/>
                </a:lnTo>
                <a:lnTo>
                  <a:pt x="442389" y="31495"/>
                </a:lnTo>
                <a:close/>
              </a:path>
              <a:path w="454025" h="76200">
                <a:moveTo>
                  <a:pt x="377210" y="31710"/>
                </a:moveTo>
                <a:lnTo>
                  <a:pt x="0" y="38100"/>
                </a:lnTo>
                <a:lnTo>
                  <a:pt x="253" y="50800"/>
                </a:lnTo>
                <a:lnTo>
                  <a:pt x="377422" y="44411"/>
                </a:lnTo>
                <a:lnTo>
                  <a:pt x="377210" y="31710"/>
                </a:lnTo>
                <a:close/>
              </a:path>
              <a:path w="454025" h="76200">
                <a:moveTo>
                  <a:pt x="389889" y="31495"/>
                </a:moveTo>
                <a:lnTo>
                  <a:pt x="377210" y="31710"/>
                </a:lnTo>
                <a:lnTo>
                  <a:pt x="377422" y="44411"/>
                </a:lnTo>
                <a:lnTo>
                  <a:pt x="390144" y="44195"/>
                </a:lnTo>
                <a:lnTo>
                  <a:pt x="389889" y="31495"/>
                </a:lnTo>
                <a:close/>
              </a:path>
              <a:path w="454025" h="76200">
                <a:moveTo>
                  <a:pt x="376682" y="0"/>
                </a:moveTo>
                <a:lnTo>
                  <a:pt x="377210" y="31710"/>
                </a:lnTo>
                <a:lnTo>
                  <a:pt x="389889" y="31495"/>
                </a:lnTo>
                <a:lnTo>
                  <a:pt x="442389" y="31495"/>
                </a:lnTo>
                <a:lnTo>
                  <a:pt x="3766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43475" y="4380230"/>
            <a:ext cx="501015" cy="76200"/>
          </a:xfrm>
          <a:custGeom>
            <a:avLst/>
            <a:gdLst/>
            <a:ahLst/>
            <a:cxnLst/>
            <a:rect l="l" t="t" r="r" b="b"/>
            <a:pathLst>
              <a:path w="501014" h="76200">
                <a:moveTo>
                  <a:pt x="424814" y="0"/>
                </a:moveTo>
                <a:lnTo>
                  <a:pt x="424814" y="76200"/>
                </a:lnTo>
                <a:lnTo>
                  <a:pt x="488314" y="44450"/>
                </a:lnTo>
                <a:lnTo>
                  <a:pt x="437514" y="44450"/>
                </a:lnTo>
                <a:lnTo>
                  <a:pt x="437514" y="31750"/>
                </a:lnTo>
                <a:lnTo>
                  <a:pt x="488314" y="31750"/>
                </a:lnTo>
                <a:lnTo>
                  <a:pt x="424814" y="0"/>
                </a:lnTo>
                <a:close/>
              </a:path>
              <a:path w="501014" h="76200">
                <a:moveTo>
                  <a:pt x="424814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24814" y="44450"/>
                </a:lnTo>
                <a:lnTo>
                  <a:pt x="424814" y="31750"/>
                </a:lnTo>
                <a:close/>
              </a:path>
              <a:path w="501014" h="76200">
                <a:moveTo>
                  <a:pt x="488314" y="31750"/>
                </a:moveTo>
                <a:lnTo>
                  <a:pt x="437514" y="31750"/>
                </a:lnTo>
                <a:lnTo>
                  <a:pt x="437514" y="44450"/>
                </a:lnTo>
                <a:lnTo>
                  <a:pt x="488314" y="44450"/>
                </a:lnTo>
                <a:lnTo>
                  <a:pt x="501014" y="38100"/>
                </a:lnTo>
                <a:lnTo>
                  <a:pt x="488314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35220" y="5182870"/>
            <a:ext cx="509270" cy="76200"/>
          </a:xfrm>
          <a:custGeom>
            <a:avLst/>
            <a:gdLst/>
            <a:ahLst/>
            <a:cxnLst/>
            <a:rect l="l" t="t" r="r" b="b"/>
            <a:pathLst>
              <a:path w="509270" h="76200">
                <a:moveTo>
                  <a:pt x="433069" y="0"/>
                </a:moveTo>
                <a:lnTo>
                  <a:pt x="433069" y="76200"/>
                </a:lnTo>
                <a:lnTo>
                  <a:pt x="496569" y="44450"/>
                </a:lnTo>
                <a:lnTo>
                  <a:pt x="445769" y="44450"/>
                </a:lnTo>
                <a:lnTo>
                  <a:pt x="445769" y="31750"/>
                </a:lnTo>
                <a:lnTo>
                  <a:pt x="496569" y="31750"/>
                </a:lnTo>
                <a:lnTo>
                  <a:pt x="433069" y="0"/>
                </a:lnTo>
                <a:close/>
              </a:path>
              <a:path w="509270" h="76200">
                <a:moveTo>
                  <a:pt x="43306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433069" y="44450"/>
                </a:lnTo>
                <a:lnTo>
                  <a:pt x="433069" y="31750"/>
                </a:lnTo>
                <a:close/>
              </a:path>
              <a:path w="509270" h="76200">
                <a:moveTo>
                  <a:pt x="496569" y="31750"/>
                </a:moveTo>
                <a:lnTo>
                  <a:pt x="445769" y="31750"/>
                </a:lnTo>
                <a:lnTo>
                  <a:pt x="445769" y="44450"/>
                </a:lnTo>
                <a:lnTo>
                  <a:pt x="496569" y="44450"/>
                </a:lnTo>
                <a:lnTo>
                  <a:pt x="509269" y="38100"/>
                </a:lnTo>
                <a:lnTo>
                  <a:pt x="49656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1628" y="996823"/>
            <a:ext cx="8770620" cy="51479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7790" marR="14604" indent="271145" algn="just" rtl="0">
              <a:lnSpc>
                <a:spcPct val="143400"/>
              </a:lnSpc>
              <a:spcBef>
                <a:spcPts val="75"/>
              </a:spcBef>
            </a:pPr>
            <a:r>
              <a:rPr sz="1800" spc="-5" dirty="0">
                <a:latin typeface="Times New Roman"/>
                <a:cs typeface="Times New Roman"/>
              </a:rPr>
              <a:t>Distinguished are homopolysaccharides (homoglycans) </a:t>
            </a:r>
            <a:r>
              <a:rPr sz="1800" dirty="0">
                <a:latin typeface="Times New Roman"/>
                <a:cs typeface="Times New Roman"/>
              </a:rPr>
              <a:t>built </a:t>
            </a:r>
            <a:r>
              <a:rPr sz="1800" spc="5" dirty="0">
                <a:latin typeface="Times New Roman"/>
                <a:cs typeface="Times New Roman"/>
              </a:rPr>
              <a:t>of only one </a:t>
            </a:r>
            <a:r>
              <a:rPr sz="1800" spc="-10" dirty="0">
                <a:latin typeface="Times New Roman"/>
                <a:cs typeface="Times New Roman"/>
              </a:rPr>
              <a:t>type </a:t>
            </a:r>
            <a:r>
              <a:rPr sz="1800" spc="5" dirty="0">
                <a:latin typeface="Times New Roman"/>
                <a:cs typeface="Times New Roman"/>
              </a:rPr>
              <a:t>of  </a:t>
            </a:r>
            <a:r>
              <a:rPr sz="1800" spc="-5" dirty="0">
                <a:latin typeface="Times New Roman"/>
                <a:cs typeface="Times New Roman"/>
              </a:rPr>
              <a:t>monosaccharides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heteropolysaccharides (heteroglycans) composed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different types </a:t>
            </a:r>
            <a:r>
              <a:rPr sz="1800" spc="15" dirty="0">
                <a:latin typeface="Times New Roman"/>
                <a:cs typeface="Times New Roman"/>
              </a:rPr>
              <a:t>of  </a:t>
            </a:r>
            <a:r>
              <a:rPr sz="1800" spc="-5" dirty="0">
                <a:latin typeface="Times New Roman"/>
                <a:cs typeface="Times New Roman"/>
              </a:rPr>
              <a:t>monosaccharides.</a:t>
            </a:r>
            <a:endParaRPr sz="1800" dirty="0">
              <a:latin typeface="Times New Roman"/>
              <a:cs typeface="Times New Roman"/>
            </a:endParaRPr>
          </a:p>
          <a:p>
            <a:pPr marL="97790" marR="5715" indent="271145" algn="just" rtl="0">
              <a:lnSpc>
                <a:spcPct val="143400"/>
              </a:lnSpc>
              <a:spcBef>
                <a:spcPts val="20"/>
              </a:spcBef>
            </a:pPr>
            <a:r>
              <a:rPr sz="1800" dirty="0">
                <a:latin typeface="Times New Roman"/>
                <a:cs typeface="Times New Roman"/>
              </a:rPr>
              <a:t>For </a:t>
            </a:r>
            <a:r>
              <a:rPr sz="1800" spc="-10" dirty="0">
                <a:latin typeface="Times New Roman"/>
                <a:cs typeface="Times New Roman"/>
              </a:rPr>
              <a:t>example, </a:t>
            </a:r>
            <a:r>
              <a:rPr sz="1800" spc="-5" dirty="0">
                <a:latin typeface="Times New Roman"/>
                <a:cs typeface="Times New Roman"/>
              </a:rPr>
              <a:t>starch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homopolysaccharide, since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contains D-glucose only, while  hyaluronic acid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heteropolysaccharide, since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made </a:t>
            </a:r>
            <a:r>
              <a:rPr sz="1800" spc="5" dirty="0">
                <a:latin typeface="Times New Roman"/>
                <a:cs typeface="Times New Roman"/>
              </a:rPr>
              <a:t>up of </a:t>
            </a:r>
            <a:r>
              <a:rPr sz="1800" dirty="0">
                <a:latin typeface="Times New Roman"/>
                <a:cs typeface="Times New Roman"/>
              </a:rPr>
              <a:t>alternating </a:t>
            </a:r>
            <a:r>
              <a:rPr sz="1800" spc="-5" dirty="0">
                <a:latin typeface="Times New Roman"/>
                <a:cs typeface="Times New Roman"/>
              </a:rPr>
              <a:t>units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35" dirty="0">
                <a:latin typeface="Times New Roman"/>
                <a:cs typeface="Times New Roman"/>
              </a:rPr>
              <a:t>D-  </a:t>
            </a:r>
            <a:r>
              <a:rPr sz="1800" spc="-5" dirty="0">
                <a:latin typeface="Times New Roman"/>
                <a:cs typeface="Times New Roman"/>
              </a:rPr>
              <a:t>glucuronic acid </a:t>
            </a:r>
            <a:r>
              <a:rPr sz="1800" spc="-10" dirty="0">
                <a:latin typeface="Times New Roman"/>
                <a:cs typeface="Times New Roman"/>
              </a:rPr>
              <a:t>and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N-acetyl-D-glucosamine.</a:t>
            </a:r>
            <a:endParaRPr sz="1800" dirty="0">
              <a:latin typeface="Times New Roman"/>
              <a:cs typeface="Times New Roman"/>
            </a:endParaRPr>
          </a:p>
          <a:p>
            <a:pPr marL="97790" marR="5080" indent="271145" algn="just" rtl="0">
              <a:lnSpc>
                <a:spcPct val="143300"/>
              </a:lnSpc>
              <a:spcBef>
                <a:spcPts val="25"/>
              </a:spcBef>
            </a:pPr>
            <a:r>
              <a:rPr sz="1800" spc="-5" dirty="0">
                <a:latin typeface="Times New Roman"/>
                <a:cs typeface="Times New Roman"/>
              </a:rPr>
              <a:t>Polysaccharides are also </a:t>
            </a:r>
            <a:r>
              <a:rPr sz="1800" dirty="0">
                <a:latin typeface="Times New Roman"/>
                <a:cs typeface="Times New Roman"/>
              </a:rPr>
              <a:t>subdivided </a:t>
            </a:r>
            <a:r>
              <a:rPr sz="1800" spc="-5" dirty="0">
                <a:latin typeface="Times New Roman"/>
                <a:cs typeface="Times New Roman"/>
              </a:rPr>
              <a:t>into linear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branched </a:t>
            </a:r>
            <a:r>
              <a:rPr sz="1800" spc="-10" dirty="0">
                <a:latin typeface="Times New Roman"/>
                <a:cs typeface="Times New Roman"/>
              </a:rPr>
              <a:t>species, </a:t>
            </a:r>
            <a:r>
              <a:rPr sz="1800" dirty="0">
                <a:latin typeface="Times New Roman"/>
                <a:cs typeface="Times New Roman"/>
              </a:rPr>
              <a:t>according to </a:t>
            </a:r>
            <a:r>
              <a:rPr sz="1800" spc="-5" dirty="0">
                <a:latin typeface="Times New Roman"/>
                <a:cs typeface="Times New Roman"/>
              </a:rPr>
              <a:t>the  </a:t>
            </a:r>
            <a:r>
              <a:rPr sz="1800" dirty="0">
                <a:latin typeface="Times New Roman"/>
                <a:cs typeface="Times New Roman"/>
              </a:rPr>
              <a:t>structural </a:t>
            </a:r>
            <a:r>
              <a:rPr sz="1800" spc="-10" dirty="0">
                <a:latin typeface="Times New Roman"/>
                <a:cs typeface="Times New Roman"/>
              </a:rPr>
              <a:t>type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their </a:t>
            </a:r>
            <a:r>
              <a:rPr sz="1800" spc="-10" dirty="0">
                <a:latin typeface="Times New Roman"/>
                <a:cs typeface="Times New Roman"/>
              </a:rPr>
              <a:t>polymeric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chains.</a:t>
            </a:r>
          </a:p>
          <a:p>
            <a:pPr algn="l" rtl="0"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2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</a:pPr>
            <a:r>
              <a:rPr sz="1800" b="1" spc="-10" dirty="0">
                <a:latin typeface="Times New Roman"/>
                <a:cs typeface="Times New Roman"/>
              </a:rPr>
              <a:t>General </a:t>
            </a:r>
            <a:r>
              <a:rPr sz="1800" b="1" spc="-5" dirty="0">
                <a:latin typeface="Times New Roman"/>
                <a:cs typeface="Times New Roman"/>
              </a:rPr>
              <a:t>properties </a:t>
            </a:r>
            <a:r>
              <a:rPr sz="1800" b="1" spc="-10" dirty="0">
                <a:latin typeface="Times New Roman"/>
                <a:cs typeface="Times New Roman"/>
              </a:rPr>
              <a:t>of</a:t>
            </a:r>
            <a:r>
              <a:rPr sz="1800" b="1" spc="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polysaccharides:</a:t>
            </a:r>
            <a:endParaRPr sz="1800" dirty="0">
              <a:latin typeface="Times New Roman"/>
              <a:cs typeface="Times New Roman"/>
            </a:endParaRPr>
          </a:p>
          <a:p>
            <a:pPr marL="97790" indent="271145" algn="l" rtl="0">
              <a:lnSpc>
                <a:spcPct val="100000"/>
              </a:lnSpc>
              <a:spcBef>
                <a:spcPts val="890"/>
              </a:spcBef>
            </a:pPr>
            <a:r>
              <a:rPr sz="1800" spc="-5" dirty="0">
                <a:latin typeface="Times New Roman"/>
                <a:cs typeface="Times New Roman"/>
              </a:rPr>
              <a:t>Polysaccharides exhibit </a:t>
            </a:r>
            <a:r>
              <a:rPr sz="1800" spc="-10" dirty="0">
                <a:latin typeface="Times New Roman"/>
                <a:cs typeface="Times New Roman"/>
              </a:rPr>
              <a:t>typical </a:t>
            </a:r>
            <a:r>
              <a:rPr sz="1800" spc="-5" dirty="0">
                <a:latin typeface="Times New Roman"/>
                <a:cs typeface="Times New Roman"/>
              </a:rPr>
              <a:t>properties </a:t>
            </a:r>
            <a:r>
              <a:rPr sz="1800" spc="-10" dirty="0">
                <a:latin typeface="Times New Roman"/>
                <a:cs typeface="Times New Roman"/>
              </a:rPr>
              <a:t>common </a:t>
            </a:r>
            <a:r>
              <a:rPr sz="1800" dirty="0">
                <a:latin typeface="Times New Roman"/>
                <a:cs typeface="Times New Roman"/>
              </a:rPr>
              <a:t>to high-molecular </a:t>
            </a:r>
            <a:r>
              <a:rPr sz="1800" spc="-5" dirty="0">
                <a:latin typeface="Times New Roman"/>
                <a:cs typeface="Times New Roman"/>
              </a:rPr>
              <a:t>compounds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bearing</a:t>
            </a:r>
          </a:p>
          <a:p>
            <a:pPr marL="97790" marR="15240" algn="l" rtl="0">
              <a:lnSpc>
                <a:spcPct val="143400"/>
              </a:lnSpc>
              <a:spcBef>
                <a:spcPts val="25"/>
              </a:spcBef>
            </a:pPr>
            <a:r>
              <a:rPr sz="1800" dirty="0">
                <a:latin typeface="Times New Roman"/>
                <a:cs typeface="Times New Roman"/>
              </a:rPr>
              <a:t>polar </a:t>
            </a:r>
            <a:r>
              <a:rPr sz="1800" spc="-5" dirty="0">
                <a:latin typeface="Times New Roman"/>
                <a:cs typeface="Times New Roman"/>
              </a:rPr>
              <a:t>groups. Thence, polysaccharides are hydrophilic; </a:t>
            </a:r>
            <a:r>
              <a:rPr sz="1800" spc="-10" dirty="0">
                <a:latin typeface="Times New Roman"/>
                <a:cs typeface="Times New Roman"/>
              </a:rPr>
              <a:t>when </a:t>
            </a:r>
            <a:r>
              <a:rPr sz="1800" spc="-5" dirty="0">
                <a:latin typeface="Times New Roman"/>
                <a:cs typeface="Times New Roman"/>
              </a:rPr>
              <a:t>placed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10" dirty="0">
                <a:latin typeface="Times New Roman"/>
                <a:cs typeface="Times New Roman"/>
              </a:rPr>
              <a:t>water, </a:t>
            </a:r>
            <a:r>
              <a:rPr sz="1800" spc="5" dirty="0">
                <a:latin typeface="Times New Roman"/>
                <a:cs typeface="Times New Roman"/>
              </a:rPr>
              <a:t>they </a:t>
            </a:r>
            <a:r>
              <a:rPr sz="1800" spc="-10" dirty="0">
                <a:latin typeface="Times New Roman"/>
                <a:cs typeface="Times New Roman"/>
              </a:rPr>
              <a:t>swell  </a:t>
            </a:r>
            <a:r>
              <a:rPr sz="1800" spc="-5" dirty="0">
                <a:latin typeface="Times New Roman"/>
                <a:cs typeface="Times New Roman"/>
              </a:rPr>
              <a:t>(similar </a:t>
            </a:r>
            <a:r>
              <a:rPr sz="1800" dirty="0">
                <a:latin typeface="Times New Roman"/>
                <a:cs typeface="Times New Roman"/>
              </a:rPr>
              <a:t>to fibrous proteins) </a:t>
            </a:r>
            <a:r>
              <a:rPr sz="1800" spc="-1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then dissolve </a:t>
            </a:r>
            <a:r>
              <a:rPr sz="1800" dirty="0">
                <a:latin typeface="Times New Roman"/>
                <a:cs typeface="Times New Roman"/>
              </a:rPr>
              <a:t>partially to </a:t>
            </a:r>
            <a:r>
              <a:rPr sz="1800" spc="-5" dirty="0">
                <a:latin typeface="Times New Roman"/>
                <a:cs typeface="Times New Roman"/>
              </a:rPr>
              <a:t>form </a:t>
            </a:r>
            <a:r>
              <a:rPr sz="1800" dirty="0">
                <a:latin typeface="Times New Roman"/>
                <a:cs typeface="Times New Roman"/>
              </a:rPr>
              <a:t>colloidal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solutions.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90727"/>
            <a:ext cx="8800465" cy="44805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7160" marR="5080" indent="271145" algn="just" rtl="0">
              <a:lnSpc>
                <a:spcPct val="143700"/>
              </a:lnSpc>
              <a:spcBef>
                <a:spcPts val="90"/>
              </a:spcBef>
            </a:pPr>
            <a:r>
              <a:rPr sz="1800" spc="-5" dirty="0">
                <a:latin typeface="Times New Roman"/>
                <a:cs typeface="Times New Roman"/>
              </a:rPr>
              <a:t>Polysaccharides are contained both inside the cells </a:t>
            </a:r>
            <a:r>
              <a:rPr sz="1800" spc="-10" dirty="0">
                <a:latin typeface="Times New Roman"/>
                <a:cs typeface="Times New Roman"/>
              </a:rPr>
              <a:t>and in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extracellular matter. This  signifies </a:t>
            </a:r>
            <a:r>
              <a:rPr sz="1800" dirty="0">
                <a:latin typeface="Times New Roman"/>
                <a:cs typeface="Times New Roman"/>
              </a:rPr>
              <a:t>that the </a:t>
            </a:r>
            <a:r>
              <a:rPr sz="1800" spc="-5" dirty="0">
                <a:latin typeface="Times New Roman"/>
                <a:cs typeface="Times New Roman"/>
              </a:rPr>
              <a:t>characteristic properties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polysaccharides </a:t>
            </a:r>
            <a:r>
              <a:rPr sz="1800" dirty="0">
                <a:latin typeface="Times New Roman"/>
                <a:cs typeface="Times New Roman"/>
              </a:rPr>
              <a:t>show </a:t>
            </a:r>
            <a:r>
              <a:rPr sz="1800" spc="5" dirty="0">
                <a:latin typeface="Times New Roman"/>
                <a:cs typeface="Times New Roman"/>
              </a:rPr>
              <a:t>up </a:t>
            </a:r>
            <a:r>
              <a:rPr sz="1800" spc="-5" dirty="0">
                <a:latin typeface="Times New Roman"/>
                <a:cs typeface="Times New Roman"/>
              </a:rPr>
              <a:t>under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variety </a:t>
            </a:r>
            <a:r>
              <a:rPr sz="1800" spc="5" dirty="0">
                <a:latin typeface="Times New Roman"/>
                <a:cs typeface="Times New Roman"/>
              </a:rPr>
              <a:t>of  </a:t>
            </a:r>
            <a:r>
              <a:rPr sz="1800" dirty="0">
                <a:latin typeface="Times New Roman"/>
                <a:cs typeface="Times New Roman"/>
              </a:rPr>
              <a:t>conditions. </a:t>
            </a:r>
            <a:r>
              <a:rPr sz="1800" spc="-20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a rule, neutral </a:t>
            </a:r>
            <a:r>
              <a:rPr sz="1800" spc="-5" dirty="0">
                <a:latin typeface="Times New Roman"/>
                <a:cs typeface="Times New Roman"/>
              </a:rPr>
              <a:t>polysaccharides </a:t>
            </a:r>
            <a:r>
              <a:rPr sz="1800" dirty="0">
                <a:latin typeface="Times New Roman"/>
                <a:cs typeface="Times New Roman"/>
              </a:rPr>
              <a:t>inside </a:t>
            </a:r>
            <a:r>
              <a:rPr sz="1800" spc="-5" dirty="0">
                <a:latin typeface="Times New Roman"/>
                <a:cs typeface="Times New Roman"/>
              </a:rPr>
              <a:t>the cells are intended </a:t>
            </a:r>
            <a:r>
              <a:rPr sz="1800" spc="-10" dirty="0">
                <a:latin typeface="Times New Roman"/>
                <a:cs typeface="Times New Roman"/>
              </a:rPr>
              <a:t>as reserve </a:t>
            </a:r>
            <a:r>
              <a:rPr sz="1800" spc="-5" dirty="0">
                <a:latin typeface="Times New Roman"/>
                <a:cs typeface="Times New Roman"/>
              </a:rPr>
              <a:t>material  (starch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5" dirty="0">
                <a:latin typeface="Times New Roman"/>
                <a:cs typeface="Times New Roman"/>
              </a:rPr>
              <a:t>glycogen). Acidic polysaccharides (hyaluronic acid </a:t>
            </a:r>
            <a:r>
              <a:rPr sz="1800" spc="-2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chondroitin sulphate) are  </a:t>
            </a:r>
            <a:r>
              <a:rPr sz="1800" dirty="0">
                <a:latin typeface="Times New Roman"/>
                <a:cs typeface="Times New Roman"/>
              </a:rPr>
              <a:t>commonly found in the </a:t>
            </a:r>
            <a:r>
              <a:rPr sz="1800" spc="-5" dirty="0">
                <a:latin typeface="Times New Roman"/>
                <a:cs typeface="Times New Roman"/>
              </a:rPr>
              <a:t>extracellular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space.</a:t>
            </a:r>
            <a:endParaRPr sz="18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2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408305" marR="6047105" indent="-356870" algn="l" rtl="0">
              <a:lnSpc>
                <a:spcPct val="143300"/>
              </a:lnSpc>
            </a:pPr>
            <a:r>
              <a:rPr sz="1800" b="1" spc="-5" dirty="0">
                <a:latin typeface="Times New Roman"/>
                <a:cs typeface="Times New Roman"/>
              </a:rPr>
              <a:t>Individual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polysaccharides:  Homopolysaccharides:</a:t>
            </a:r>
            <a:endParaRPr sz="1800" dirty="0">
              <a:latin typeface="Times New Roman"/>
              <a:cs typeface="Times New Roman"/>
            </a:endParaRPr>
          </a:p>
          <a:p>
            <a:pPr marL="70485" algn="l" rtl="0">
              <a:lnSpc>
                <a:spcPct val="100000"/>
              </a:lnSpc>
              <a:spcBef>
                <a:spcPts val="890"/>
              </a:spcBef>
            </a:pPr>
            <a:r>
              <a:rPr sz="1800" spc="-5" dirty="0">
                <a:latin typeface="Times New Roman"/>
                <a:cs typeface="Times New Roman"/>
              </a:rPr>
              <a:t>The structures for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most </a:t>
            </a:r>
            <a:r>
              <a:rPr sz="1800" spc="-5" dirty="0">
                <a:latin typeface="Times New Roman"/>
                <a:cs typeface="Times New Roman"/>
              </a:rPr>
              <a:t>widespread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homopolysaccharides</a:t>
            </a:r>
            <a:endParaRPr sz="1800" dirty="0">
              <a:latin typeface="Times New Roman"/>
              <a:cs typeface="Times New Roman"/>
            </a:endParaRPr>
          </a:p>
          <a:p>
            <a:pPr marL="12700" marR="3271520" algn="l" rtl="0">
              <a:lnSpc>
                <a:spcPct val="143500"/>
              </a:lnSpc>
              <a:spcBef>
                <a:spcPts val="20"/>
              </a:spcBef>
            </a:pPr>
            <a:r>
              <a:rPr sz="1800" spc="-5" dirty="0">
                <a:latin typeface="Times New Roman"/>
                <a:cs typeface="Times New Roman"/>
              </a:rPr>
              <a:t>are presented below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these homopolysaccharides </a:t>
            </a:r>
            <a:r>
              <a:rPr sz="1800" dirty="0">
                <a:latin typeface="Times New Roman"/>
                <a:cs typeface="Times New Roman"/>
              </a:rPr>
              <a:t>contain  </a:t>
            </a:r>
            <a:r>
              <a:rPr sz="1800" spc="5" dirty="0">
                <a:latin typeface="Times New Roman"/>
                <a:cs typeface="Times New Roman"/>
              </a:rPr>
              <a:t>only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single </a:t>
            </a:r>
            <a:r>
              <a:rPr sz="1800" spc="-10" dirty="0">
                <a:latin typeface="Times New Roman"/>
                <a:cs typeface="Times New Roman"/>
              </a:rPr>
              <a:t>type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monomers: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954519" y="2815590"/>
            <a:ext cx="2402205" cy="3777615"/>
          </a:xfrm>
          <a:custGeom>
            <a:avLst/>
            <a:gdLst/>
            <a:ahLst/>
            <a:cxnLst/>
            <a:rect l="l" t="t" r="r" b="b"/>
            <a:pathLst>
              <a:path w="2402204" h="3777615">
                <a:moveTo>
                  <a:pt x="0" y="3777615"/>
                </a:moveTo>
                <a:lnTo>
                  <a:pt x="2402204" y="3777615"/>
                </a:lnTo>
                <a:lnTo>
                  <a:pt x="2402204" y="0"/>
                </a:lnTo>
                <a:lnTo>
                  <a:pt x="0" y="0"/>
                </a:lnTo>
                <a:lnTo>
                  <a:pt x="0" y="377761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14993" y="3040721"/>
            <a:ext cx="1872799" cy="3475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02918"/>
            <a:ext cx="8735695" cy="80010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800" b="1" spc="-10" dirty="0">
                <a:latin typeface="Times New Roman"/>
                <a:cs typeface="Times New Roman"/>
              </a:rPr>
              <a:t>Some </a:t>
            </a:r>
            <a:r>
              <a:rPr sz="1800" b="1" spc="-5" dirty="0">
                <a:latin typeface="Times New Roman"/>
                <a:cs typeface="Times New Roman"/>
              </a:rPr>
              <a:t>examples:</a:t>
            </a:r>
            <a:endParaRPr sz="1800">
              <a:latin typeface="Times New Roman"/>
              <a:cs typeface="Times New Roman"/>
            </a:endParaRPr>
          </a:p>
          <a:p>
            <a:pPr marL="408305">
              <a:lnSpc>
                <a:spcPct val="100000"/>
              </a:lnSpc>
              <a:spcBef>
                <a:spcPts val="890"/>
              </a:spcBef>
            </a:pPr>
            <a:r>
              <a:rPr sz="1800" b="1" spc="-10" dirty="0">
                <a:latin typeface="Times New Roman"/>
                <a:cs typeface="Times New Roman"/>
              </a:rPr>
              <a:t>Starch </a:t>
            </a:r>
            <a:r>
              <a:rPr sz="1800" dirty="0">
                <a:latin typeface="Times New Roman"/>
                <a:cs typeface="Times New Roman"/>
              </a:rPr>
              <a:t>is a </a:t>
            </a:r>
            <a:r>
              <a:rPr sz="1800" spc="-5" dirty="0">
                <a:latin typeface="Times New Roman"/>
                <a:cs typeface="Times New Roman"/>
              </a:rPr>
              <a:t>homopolysaccharide </a:t>
            </a:r>
            <a:r>
              <a:rPr sz="1800" dirty="0">
                <a:latin typeface="Times New Roman"/>
                <a:cs typeface="Times New Roman"/>
              </a:rPr>
              <a:t>found </a:t>
            </a:r>
            <a:r>
              <a:rPr sz="1800" spc="-10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plants; it </a:t>
            </a:r>
            <a:r>
              <a:rPr sz="1800" spc="-5" dirty="0">
                <a:latin typeface="Times New Roman"/>
                <a:cs typeface="Times New Roman"/>
              </a:rPr>
              <a:t>consists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α-amylose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amylopectin.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36469" y="2154815"/>
            <a:ext cx="5119567" cy="1073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62838" y="3547329"/>
            <a:ext cx="4291139" cy="24547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990727"/>
            <a:ext cx="8673465" cy="812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>
              <a:lnSpc>
                <a:spcPct val="1433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Glycogen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major </a:t>
            </a:r>
            <a:r>
              <a:rPr sz="1800" dirty="0">
                <a:latin typeface="Times New Roman"/>
                <a:cs typeface="Times New Roman"/>
              </a:rPr>
              <a:t>short-term </a:t>
            </a:r>
            <a:r>
              <a:rPr sz="1800" spc="-5" dirty="0">
                <a:latin typeface="Times New Roman"/>
                <a:cs typeface="Times New Roman"/>
              </a:rPr>
              <a:t>storage polysaccharide </a:t>
            </a:r>
            <a:r>
              <a:rPr sz="1800" dirty="0">
                <a:latin typeface="Times New Roman"/>
                <a:cs typeface="Times New Roman"/>
              </a:rPr>
              <a:t>found in </a:t>
            </a:r>
            <a:r>
              <a:rPr sz="1800" spc="-5" dirty="0">
                <a:latin typeface="Times New Roman"/>
                <a:cs typeface="Times New Roman"/>
              </a:rPr>
              <a:t>all </a:t>
            </a:r>
            <a:r>
              <a:rPr sz="1800" spc="-10" dirty="0">
                <a:latin typeface="Times New Roman"/>
                <a:cs typeface="Times New Roman"/>
              </a:rPr>
              <a:t>human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15" dirty="0">
                <a:latin typeface="Times New Roman"/>
                <a:cs typeface="Times New Roman"/>
              </a:rPr>
              <a:t>animal  </a:t>
            </a:r>
            <a:r>
              <a:rPr sz="1800" spc="-5" dirty="0">
                <a:latin typeface="Times New Roman"/>
                <a:cs typeface="Times New Roman"/>
              </a:rPr>
              <a:t>tissues.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15" dirty="0">
                <a:latin typeface="Times New Roman"/>
                <a:cs typeface="Times New Roman"/>
              </a:rPr>
              <a:t>small </a:t>
            </a:r>
            <a:r>
              <a:rPr sz="1800" dirty="0">
                <a:latin typeface="Times New Roman"/>
                <a:cs typeface="Times New Roman"/>
              </a:rPr>
              <a:t>amounts, </a:t>
            </a:r>
            <a:r>
              <a:rPr sz="1800" spc="-10" dirty="0">
                <a:latin typeface="Times New Roman"/>
                <a:cs typeface="Times New Roman"/>
              </a:rPr>
              <a:t>glycogen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also </a:t>
            </a:r>
            <a:r>
              <a:rPr sz="1800" spc="-5" dirty="0">
                <a:latin typeface="Times New Roman"/>
                <a:cs typeface="Times New Roman"/>
              </a:rPr>
              <a:t>present </a:t>
            </a:r>
            <a:r>
              <a:rPr sz="1800" spc="-1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bacteria </a:t>
            </a:r>
            <a:r>
              <a:rPr sz="1800" spc="-10" dirty="0">
                <a:latin typeface="Times New Roman"/>
                <a:cs typeface="Times New Roman"/>
              </a:rPr>
              <a:t>and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plants.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00905" y="4423918"/>
            <a:ext cx="18942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Glycogen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structure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23690" y="1958499"/>
            <a:ext cx="5246398" cy="18703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1109599"/>
            <a:ext cx="50603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Cellulose </a:t>
            </a:r>
            <a:r>
              <a:rPr sz="1800" spc="-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a structural </a:t>
            </a:r>
            <a:r>
              <a:rPr sz="1800" spc="-5" dirty="0">
                <a:latin typeface="Times New Roman"/>
                <a:cs typeface="Times New Roman"/>
              </a:rPr>
              <a:t>homopolysaccharide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plants.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9126" y="3021330"/>
            <a:ext cx="18027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cellulose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structure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4155694"/>
            <a:ext cx="8890000" cy="119951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800" b="1" spc="-5" dirty="0">
                <a:latin typeface="Times New Roman"/>
                <a:cs typeface="Times New Roman"/>
              </a:rPr>
              <a:t>Heteropolysaccharides:</a:t>
            </a:r>
            <a:endParaRPr sz="1800">
              <a:latin typeface="Times New Roman"/>
              <a:cs typeface="Times New Roman"/>
            </a:endParaRPr>
          </a:p>
          <a:p>
            <a:pPr marL="12700" marR="5080" indent="801370">
              <a:lnSpc>
                <a:spcPts val="3100"/>
              </a:lnSpc>
              <a:spcBef>
                <a:spcPts val="234"/>
              </a:spcBef>
            </a:pPr>
            <a:r>
              <a:rPr sz="1800" spc="-5" dirty="0">
                <a:latin typeface="Times New Roman"/>
                <a:cs typeface="Times New Roman"/>
              </a:rPr>
              <a:t>These polysaccharides are </a:t>
            </a:r>
            <a:r>
              <a:rPr sz="1800" dirty="0">
                <a:latin typeface="Times New Roman"/>
                <a:cs typeface="Times New Roman"/>
              </a:rPr>
              <a:t>contain </a:t>
            </a:r>
            <a:r>
              <a:rPr sz="1800" spc="-10" dirty="0">
                <a:latin typeface="Times New Roman"/>
                <a:cs typeface="Times New Roman"/>
              </a:rPr>
              <a:t>two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more </a:t>
            </a:r>
            <a:r>
              <a:rPr sz="1800" spc="-5" dirty="0">
                <a:latin typeface="Times New Roman"/>
                <a:cs typeface="Times New Roman"/>
              </a:rPr>
              <a:t>different </a:t>
            </a:r>
            <a:r>
              <a:rPr sz="1800" dirty="0">
                <a:latin typeface="Times New Roman"/>
                <a:cs typeface="Times New Roman"/>
              </a:rPr>
              <a:t>kinds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monomer </a:t>
            </a:r>
            <a:r>
              <a:rPr sz="1800" dirty="0">
                <a:latin typeface="Times New Roman"/>
                <a:cs typeface="Times New Roman"/>
              </a:rPr>
              <a:t>units </a:t>
            </a:r>
            <a:r>
              <a:rPr sz="1800" spc="-10" dirty="0">
                <a:latin typeface="Times New Roman"/>
                <a:cs typeface="Times New Roman"/>
              </a:rPr>
              <a:t>and 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structures are presented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below: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90869" y="2214385"/>
            <a:ext cx="4394411" cy="901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4344670"/>
            <a:ext cx="8885555" cy="160210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440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They </a:t>
            </a:r>
            <a:r>
              <a:rPr sz="1800" spc="-5" dirty="0">
                <a:latin typeface="Times New Roman"/>
                <a:cs typeface="Times New Roman"/>
              </a:rPr>
              <a:t>all are </a:t>
            </a:r>
            <a:r>
              <a:rPr sz="1800" dirty="0">
                <a:latin typeface="Times New Roman"/>
                <a:cs typeface="Times New Roman"/>
              </a:rPr>
              <a:t>found </a:t>
            </a:r>
            <a:r>
              <a:rPr sz="1800" spc="-10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extracellular space </a:t>
            </a:r>
            <a:r>
              <a:rPr sz="1800" dirty="0">
                <a:latin typeface="Times New Roman"/>
                <a:cs typeface="Times New Roman"/>
              </a:rPr>
              <a:t>in the </a:t>
            </a:r>
            <a:r>
              <a:rPr sz="1800" spc="-5" dirty="0">
                <a:latin typeface="Times New Roman"/>
                <a:cs typeface="Times New Roman"/>
              </a:rPr>
              <a:t>tissues </a:t>
            </a:r>
            <a:r>
              <a:rPr sz="1800" spc="-1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multicellular animals, </a:t>
            </a:r>
            <a:r>
              <a:rPr sz="1800" dirty="0">
                <a:latin typeface="Times New Roman"/>
                <a:cs typeface="Times New Roman"/>
              </a:rPr>
              <a:t>the  </a:t>
            </a:r>
            <a:r>
              <a:rPr sz="1800" b="1" spc="-5" dirty="0">
                <a:latin typeface="Times New Roman"/>
                <a:cs typeface="Times New Roman"/>
              </a:rPr>
              <a:t>extracellular matrix, </a:t>
            </a:r>
            <a:r>
              <a:rPr sz="1800" spc="-5" dirty="0">
                <a:latin typeface="Times New Roman"/>
                <a:cs typeface="Times New Roman"/>
              </a:rPr>
              <a:t>also called </a:t>
            </a:r>
            <a:r>
              <a:rPr sz="1800" dirty="0">
                <a:latin typeface="Times New Roman"/>
                <a:cs typeface="Times New Roman"/>
              </a:rPr>
              <a:t>ground </a:t>
            </a:r>
            <a:r>
              <a:rPr sz="1800" spc="-5" dirty="0">
                <a:latin typeface="Times New Roman"/>
                <a:cs typeface="Times New Roman"/>
              </a:rPr>
              <a:t>substance, which </a:t>
            </a:r>
            <a:r>
              <a:rPr sz="1800" dirty="0">
                <a:latin typeface="Times New Roman"/>
                <a:cs typeface="Times New Roman"/>
              </a:rPr>
              <a:t>holds </a:t>
            </a:r>
            <a:r>
              <a:rPr sz="1800" spc="-5" dirty="0">
                <a:latin typeface="Times New Roman"/>
                <a:cs typeface="Times New Roman"/>
              </a:rPr>
              <a:t>the cells together </a:t>
            </a:r>
            <a:r>
              <a:rPr sz="1800" dirty="0">
                <a:latin typeface="Times New Roman"/>
                <a:cs typeface="Times New Roman"/>
              </a:rPr>
              <a:t>and provides  a porous </a:t>
            </a:r>
            <a:r>
              <a:rPr sz="1800" spc="-5" dirty="0">
                <a:latin typeface="Times New Roman"/>
                <a:cs typeface="Times New Roman"/>
              </a:rPr>
              <a:t>pathway for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diffusion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nutrients </a:t>
            </a:r>
            <a:r>
              <a:rPr sz="1800" spc="-10" dirty="0">
                <a:latin typeface="Times New Roman"/>
                <a:cs typeface="Times New Roman"/>
              </a:rPr>
              <a:t>and oxygen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individual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cells.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935"/>
              </a:spcBef>
            </a:pPr>
            <a:r>
              <a:rPr sz="1800" spc="-5" dirty="0">
                <a:latin typeface="Times New Roman"/>
                <a:cs typeface="Times New Roman"/>
              </a:rPr>
              <a:t>Heteromacromolecules are referred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10" dirty="0">
                <a:latin typeface="Times New Roman"/>
                <a:cs typeface="Times New Roman"/>
              </a:rPr>
              <a:t>as </a:t>
            </a:r>
            <a:r>
              <a:rPr sz="1800" spc="-5" dirty="0">
                <a:latin typeface="Times New Roman"/>
                <a:cs typeface="Times New Roman"/>
              </a:rPr>
              <a:t>proteoglycans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glucosamine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proteoglycans.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85318" y="1237845"/>
            <a:ext cx="1274300" cy="26461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02918"/>
            <a:ext cx="8796655" cy="1196340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800" b="1" spc="-10" dirty="0">
                <a:latin typeface="Times New Roman"/>
                <a:cs typeface="Times New Roman"/>
              </a:rPr>
              <a:t>Some </a:t>
            </a:r>
            <a:r>
              <a:rPr sz="1800" b="1" spc="-5" dirty="0">
                <a:latin typeface="Times New Roman"/>
                <a:cs typeface="Times New Roman"/>
              </a:rPr>
              <a:t>examples:</a:t>
            </a:r>
            <a:endParaRPr sz="1800">
              <a:latin typeface="Times New Roman"/>
              <a:cs typeface="Times New Roman"/>
            </a:endParaRPr>
          </a:p>
          <a:p>
            <a:pPr marL="137160" marR="5080" indent="271145">
              <a:lnSpc>
                <a:spcPts val="3120"/>
              </a:lnSpc>
              <a:spcBef>
                <a:spcPts val="195"/>
              </a:spcBef>
            </a:pPr>
            <a:r>
              <a:rPr sz="1800" b="1" spc="-10" dirty="0">
                <a:latin typeface="Times New Roman"/>
                <a:cs typeface="Times New Roman"/>
              </a:rPr>
              <a:t>Hyaluronic </a:t>
            </a:r>
            <a:r>
              <a:rPr sz="1800" b="1" spc="-5" dirty="0">
                <a:latin typeface="Times New Roman"/>
                <a:cs typeface="Times New Roman"/>
              </a:rPr>
              <a:t>acid </a:t>
            </a:r>
            <a:r>
              <a:rPr sz="1800" spc="-5" dirty="0">
                <a:latin typeface="Times New Roman"/>
                <a:cs typeface="Times New Roman"/>
              </a:rPr>
              <a:t>is linear heteropolysaccharide.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has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greatest molecular </a:t>
            </a:r>
            <a:r>
              <a:rPr sz="1800" spc="-10" dirty="0">
                <a:latin typeface="Times New Roman"/>
                <a:cs typeface="Times New Roman"/>
              </a:rPr>
              <a:t>mass </a:t>
            </a:r>
            <a:r>
              <a:rPr sz="1800" spc="-5" dirty="0">
                <a:latin typeface="Times New Roman"/>
                <a:cs typeface="Times New Roman"/>
              </a:rPr>
              <a:t>among 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heteropolysaccharides.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5" dirty="0">
                <a:latin typeface="Times New Roman"/>
                <a:cs typeface="Times New Roman"/>
              </a:rPr>
              <a:t>serves </a:t>
            </a:r>
            <a:r>
              <a:rPr sz="1800" spc="-10" dirty="0">
                <a:latin typeface="Times New Roman"/>
                <a:cs typeface="Times New Roman"/>
              </a:rPr>
              <a:t>as </a:t>
            </a:r>
            <a:r>
              <a:rPr sz="1800" spc="5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biological cement filling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intercellular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space.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71594" y="4430014"/>
            <a:ext cx="15906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Hyaluronic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acid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76857" y="2378448"/>
            <a:ext cx="2796521" cy="1764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6972" y="990727"/>
            <a:ext cx="8672830" cy="812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>
              <a:lnSpc>
                <a:spcPct val="1433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Chondroitin sulphates </a:t>
            </a:r>
            <a:r>
              <a:rPr sz="1800" spc="-5" dirty="0">
                <a:latin typeface="Times New Roman"/>
                <a:cs typeface="Times New Roman"/>
              </a:rPr>
              <a:t>are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most </a:t>
            </a:r>
            <a:r>
              <a:rPr sz="1800" dirty="0">
                <a:latin typeface="Times New Roman"/>
                <a:cs typeface="Times New Roman"/>
              </a:rPr>
              <a:t>abundant </a:t>
            </a:r>
            <a:r>
              <a:rPr sz="1800" spc="-5" dirty="0">
                <a:latin typeface="Times New Roman"/>
                <a:cs typeface="Times New Roman"/>
              </a:rPr>
              <a:t>acidic heteropolysaccharides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10" dirty="0">
                <a:latin typeface="Times New Roman"/>
                <a:cs typeface="Times New Roman"/>
              </a:rPr>
              <a:t>human </a:t>
            </a:r>
            <a:r>
              <a:rPr sz="1800" dirty="0">
                <a:latin typeface="Times New Roman"/>
                <a:cs typeface="Times New Roman"/>
              </a:rPr>
              <a:t>and  </a:t>
            </a:r>
            <a:r>
              <a:rPr sz="1800" spc="-10" dirty="0">
                <a:latin typeface="Times New Roman"/>
                <a:cs typeface="Times New Roman"/>
              </a:rPr>
              <a:t>animal </a:t>
            </a:r>
            <a:r>
              <a:rPr sz="1800" spc="-5" dirty="0">
                <a:latin typeface="Times New Roman"/>
                <a:cs typeface="Times New Roman"/>
              </a:rPr>
              <a:t>tissues. </a:t>
            </a:r>
            <a:r>
              <a:rPr sz="1800" dirty="0">
                <a:latin typeface="Times New Roman"/>
                <a:cs typeface="Times New Roman"/>
              </a:rPr>
              <a:t>They occur in </a:t>
            </a:r>
            <a:r>
              <a:rPr sz="1800" spc="-10" dirty="0">
                <a:latin typeface="Times New Roman"/>
                <a:cs typeface="Times New Roman"/>
              </a:rPr>
              <a:t>skin, </a:t>
            </a:r>
            <a:r>
              <a:rPr sz="1800" dirty="0">
                <a:latin typeface="Times New Roman"/>
                <a:cs typeface="Times New Roman"/>
              </a:rPr>
              <a:t>bone </a:t>
            </a:r>
            <a:r>
              <a:rPr sz="1800" spc="-5" dirty="0">
                <a:latin typeface="Times New Roman"/>
                <a:cs typeface="Times New Roman"/>
              </a:rPr>
              <a:t>tissue, cartilage,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etc.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44161" y="3698240"/>
            <a:ext cx="2197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Chondroitin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sulphates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12490" y="2064552"/>
            <a:ext cx="2800535" cy="1349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649</Words>
  <Application>Microsoft Office PowerPoint</Application>
  <PresentationFormat>Custom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مركز المدار</dc:creator>
  <cp:lastModifiedBy>Maher</cp:lastModifiedBy>
  <cp:revision>2</cp:revision>
  <dcterms:created xsi:type="dcterms:W3CDTF">2019-08-17T12:24:20Z</dcterms:created>
  <dcterms:modified xsi:type="dcterms:W3CDTF">2019-10-20T05:51:29Z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2019-08-17T00:00:00Z</vt:filetime>
  </property>
</Properties>
</file>